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5"/>
  </p:notesMasterIdLst>
  <p:sldIdLst>
    <p:sldId id="256" r:id="rId4"/>
    <p:sldId id="261" r:id="rId5"/>
    <p:sldId id="264" r:id="rId6"/>
    <p:sldId id="271" r:id="rId7"/>
    <p:sldId id="302" r:id="rId8"/>
    <p:sldId id="301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262" r:id="rId2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D3E9"/>
    <a:srgbClr val="F8B2A3"/>
    <a:srgbClr val="98DFBB"/>
    <a:srgbClr val="CDE1E9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62"/>
  </p:normalViewPr>
  <p:slideViewPr>
    <p:cSldViewPr>
      <p:cViewPr varScale="1">
        <p:scale>
          <a:sx n="120" d="100"/>
          <a:sy n="120" d="100"/>
        </p:scale>
        <p:origin x="200" y="576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2018. 4. 14.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3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3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xmlns="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xmlns="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xmlns="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7456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xmlns="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xmlns="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xmlns="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81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18.tiff"/><Relationship Id="rId5" Type="http://schemas.openxmlformats.org/officeDocument/2006/relationships/image" Target="../media/image17.tiff"/><Relationship Id="rId6" Type="http://schemas.openxmlformats.org/officeDocument/2006/relationships/image" Target="../media/image27.tiff"/><Relationship Id="rId7" Type="http://schemas.openxmlformats.org/officeDocument/2006/relationships/image" Target="../media/image28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tiff"/><Relationship Id="rId6" Type="http://schemas.openxmlformats.org/officeDocument/2006/relationships/image" Target="../media/image19.tiff"/><Relationship Id="rId7" Type="http://schemas.openxmlformats.org/officeDocument/2006/relationships/image" Target="../media/image20.tiff"/><Relationship Id="rId8" Type="http://schemas.openxmlformats.org/officeDocument/2006/relationships/image" Target="../media/image18.tiff"/><Relationship Id="rId9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32.tiff"/><Relationship Id="rId6" Type="http://schemas.openxmlformats.org/officeDocument/2006/relationships/image" Target="../media/image33.tiff"/><Relationship Id="rId7" Type="http://schemas.openxmlformats.org/officeDocument/2006/relationships/image" Target="../media/image34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tiff"/><Relationship Id="rId5" Type="http://schemas.openxmlformats.org/officeDocument/2006/relationships/image" Target="../media/image38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4" Type="http://schemas.openxmlformats.org/officeDocument/2006/relationships/image" Target="../media/image41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tiff"/><Relationship Id="rId6" Type="http://schemas.openxmlformats.org/officeDocument/2006/relationships/image" Target="../media/image19.tiff"/><Relationship Id="rId7" Type="http://schemas.openxmlformats.org/officeDocument/2006/relationships/image" Target="../media/image20.tiff"/><Relationship Id="rId8" Type="http://schemas.openxmlformats.org/officeDocument/2006/relationships/image" Target="../media/image18.tiff"/><Relationship Id="rId9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tiff"/><Relationship Id="rId3" Type="http://schemas.openxmlformats.org/officeDocument/2006/relationships/image" Target="../media/image2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18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2400" dirty="0" smtClean="0">
                <a:latin typeface="Nanum Gothic" charset="-127"/>
                <a:ea typeface="Nanum Gothic" charset="-127"/>
                <a:cs typeface="Nanum Gothic" charset="-127"/>
              </a:rPr>
              <a:t>Software Maestro</a:t>
            </a:r>
          </a:p>
          <a:p>
            <a:pPr lvl="0"/>
            <a:r>
              <a:rPr lang="en-US" altLang="ko-KR" sz="2400" dirty="0" smtClean="0">
                <a:latin typeface="Nanum Gothic" charset="-127"/>
                <a:ea typeface="Nanum Gothic" charset="-127"/>
                <a:cs typeface="Nanum Gothic" charset="-127"/>
              </a:rPr>
              <a:t>9</a:t>
            </a:r>
            <a:r>
              <a:rPr lang="ko-KR" altLang="en-US" sz="2400" dirty="0" smtClean="0">
                <a:latin typeface="Nanum Gothic" charset="-127"/>
                <a:ea typeface="Nanum Gothic" charset="-127"/>
                <a:cs typeface="Nanum Gothic" charset="-127"/>
              </a:rPr>
              <a:t>기 예비 연수생 김태정</a:t>
            </a:r>
            <a:endParaRPr lang="en-US" altLang="ko-KR" sz="24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공공데이터를 기반으로 한 졸음 운전 방지를 위한 동승자 어플</a:t>
            </a:r>
            <a:endParaRPr lang="en-US" altLang="ko-KR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23928" y="2499742"/>
            <a:ext cx="5076056" cy="473576"/>
          </a:xfrm>
        </p:spPr>
        <p:txBody>
          <a:bodyPr/>
          <a:lstStyle/>
          <a:p>
            <a:pPr>
              <a:defRPr/>
            </a:pPr>
            <a:r>
              <a:rPr lang="ko-KR" altLang="en-US" sz="1400" dirty="0">
                <a:latin typeface="Nanum Gothic" charset="-127"/>
                <a:ea typeface="Nanum Gothic" charset="-127"/>
                <a:cs typeface="Nanum Gothic" charset="-127"/>
              </a:rPr>
              <a:t>동승자 어플 자동 동작 후의 시나리오</a:t>
            </a:r>
            <a:endParaRPr lang="en-US" altLang="ko-KR" sz="1400" dirty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195736" y="2263195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 smtClean="0"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kumimoji="1" lang="ko-KR" altLang="en-US" sz="3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25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8B2A3"/>
                </a:solidFill>
                <a:latin typeface="Nanum Gothic" charset="-127"/>
                <a:ea typeface="Nanum Gothic" charset="-127"/>
                <a:cs typeface="Nanum Gothic" charset="-127"/>
              </a:rPr>
              <a:t>동승자 어플 작동 시나리오</a:t>
            </a:r>
            <a:endParaRPr lang="ko-KR" altLang="en-US" dirty="0">
              <a:solidFill>
                <a:srgbClr val="F8B2A3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2375" y="722121"/>
            <a:ext cx="9144000" cy="288032"/>
          </a:xfrm>
        </p:spPr>
        <p:txBody>
          <a:bodyPr/>
          <a:lstStyle/>
          <a:p>
            <a:pPr lvl="0"/>
            <a:r>
              <a:rPr lang="en-US" altLang="ko-KR" dirty="0" smtClean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r>
              <a:rPr lang="ko-KR" altLang="en-US" dirty="0" smtClean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단계 </a:t>
            </a:r>
            <a:r>
              <a:rPr lang="en-US" altLang="ko-KR" dirty="0" smtClean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:</a:t>
            </a:r>
            <a:r>
              <a:rPr lang="ko-KR" altLang="en-US" dirty="0" smtClean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dirty="0" smtClean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졸음 위험 상황을 미리 인지하고 사용자에게 알림</a:t>
            </a:r>
            <a:endParaRPr lang="en-US" altLang="ko-KR" dirty="0">
              <a:solidFill>
                <a:srgbClr val="9AD3E9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83568" y="1419622"/>
            <a:ext cx="3485297" cy="2835269"/>
            <a:chOff x="5383291" y="1303820"/>
            <a:chExt cx="3485297" cy="2835269"/>
          </a:xfrm>
        </p:grpSpPr>
        <p:grpSp>
          <p:nvGrpSpPr>
            <p:cNvPr id="12" name="그룹 11"/>
            <p:cNvGrpSpPr/>
            <p:nvPr/>
          </p:nvGrpSpPr>
          <p:grpSpPr>
            <a:xfrm>
              <a:off x="5383291" y="1303820"/>
              <a:ext cx="3485297" cy="2835269"/>
              <a:chOff x="5145171" y="1651255"/>
              <a:chExt cx="3485297" cy="2835269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88329" y="3077291"/>
                <a:ext cx="2342139" cy="1409233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5171" y="2993455"/>
                <a:ext cx="2268447" cy="1276002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4514" y="2091238"/>
                <a:ext cx="2216245" cy="1321436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99045" y="1651255"/>
                <a:ext cx="2180570" cy="1226571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5415282" y="1339146"/>
              <a:ext cx="3024336" cy="369332"/>
            </a:xfrm>
            <a:prstGeom prst="rect">
              <a:avLst/>
            </a:prstGeom>
            <a:solidFill>
              <a:srgbClr val="98DFBB">
                <a:alpha val="88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mtClean="0">
                  <a:solidFill>
                    <a:schemeClr val="bg1">
                      <a:lumMod val="50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졸음 운전 위험상황 데이터</a:t>
              </a:r>
              <a:endParaRPr kumimoji="1" lang="ko-KR" altLang="en-US">
                <a:solidFill>
                  <a:schemeClr val="bg1">
                    <a:lumMod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300192" y="2142449"/>
            <a:ext cx="2382346" cy="2852942"/>
            <a:chOff x="6321805" y="1512634"/>
            <a:chExt cx="2382346" cy="285294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299921">
              <a:off x="6560716" y="1572615"/>
              <a:ext cx="2143435" cy="279296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7"/>
            <a:srcRect l="18737" t="6601" r="18739" b="11749"/>
            <a:stretch/>
          </p:blipFill>
          <p:spPr>
            <a:xfrm>
              <a:off x="6321805" y="1512634"/>
              <a:ext cx="803278" cy="1115446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634408" y="4281687"/>
            <a:ext cx="3653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자동차 위치를 기반으로</a:t>
            </a:r>
            <a:endParaRPr kumimoji="1"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해당 졸음 위험 상황을 미리 감지</a:t>
            </a:r>
            <a:endParaRPr kumimoji="1"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4830628" y="2166578"/>
            <a:ext cx="576064" cy="936104"/>
          </a:xfrm>
          <a:prstGeom prst="rightArrow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모서리가 둥근 사각형 설명선[R] 21"/>
          <p:cNvSpPr/>
          <p:nvPr/>
        </p:nvSpPr>
        <p:spPr>
          <a:xfrm>
            <a:off x="5406692" y="1110000"/>
            <a:ext cx="3715695" cy="764698"/>
          </a:xfrm>
          <a:prstGeom prst="wedgeRoundRectCallou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ctr" latinLnBrk="0">
              <a:defRPr/>
            </a:pP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“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현재 구역은 </a:t>
            </a: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사고 다발지역</a:t>
            </a: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입니다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동승자 어플을 작동합니다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.”</a:t>
            </a:r>
          </a:p>
        </p:txBody>
      </p:sp>
      <p:sp>
        <p:nvSpPr>
          <p:cNvPr id="23" name="타원 22"/>
          <p:cNvSpPr/>
          <p:nvPr/>
        </p:nvSpPr>
        <p:spPr>
          <a:xfrm>
            <a:off x="6732240" y="1110000"/>
            <a:ext cx="1584176" cy="45363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5" name="직선 화살표 연결선 24"/>
          <p:cNvCxnSpPr>
            <a:endCxn id="23" idx="2"/>
          </p:cNvCxnSpPr>
          <p:nvPr/>
        </p:nvCxnSpPr>
        <p:spPr>
          <a:xfrm flipV="1">
            <a:off x="3851920" y="1336819"/>
            <a:ext cx="2880320" cy="3027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21288468">
            <a:off x="3885435" y="1152894"/>
            <a:ext cx="1930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>
                <a:latin typeface="Nanum Gothic" charset="-127"/>
                <a:ea typeface="Nanum Gothic" charset="-127"/>
                <a:cs typeface="Nanum Gothic" charset="-127"/>
              </a:rPr>
              <a:t>현재 상황에 맞게</a:t>
            </a:r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2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8B2A3"/>
                </a:solidFill>
                <a:latin typeface="Nanum Gothic" charset="-127"/>
                <a:ea typeface="Nanum Gothic" charset="-127"/>
                <a:cs typeface="Nanum Gothic" charset="-127"/>
              </a:rPr>
              <a:t>동승자 어플 작동 시나리오</a:t>
            </a:r>
            <a:endParaRPr lang="ko-KR" altLang="en-US" dirty="0">
              <a:solidFill>
                <a:srgbClr val="F8B2A3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2375" y="722121"/>
            <a:ext cx="9144000" cy="288032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r>
              <a:rPr lang="ko-KR" altLang="en-US" dirty="0" smtClean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단계 </a:t>
            </a:r>
            <a:r>
              <a:rPr lang="en-US" altLang="ko-KR" dirty="0" smtClean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:</a:t>
            </a:r>
            <a:r>
              <a:rPr lang="ko-KR" altLang="en-US" dirty="0" smtClean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 사람과의 동승자 모드</a:t>
            </a:r>
            <a:r>
              <a:rPr lang="en-US" altLang="ko-KR" dirty="0" smtClean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lang="ko-KR" altLang="en-US" dirty="0" smtClean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 봇과 동승자 모드를 선택</a:t>
            </a:r>
            <a:endParaRPr lang="en-US" altLang="ko-KR" dirty="0">
              <a:solidFill>
                <a:srgbClr val="9AD3E9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27584" y="1995686"/>
            <a:ext cx="2382346" cy="2852942"/>
            <a:chOff x="6321805" y="1512634"/>
            <a:chExt cx="2382346" cy="285294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299921">
              <a:off x="6560716" y="1572615"/>
              <a:ext cx="2143435" cy="279296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18737" t="6601" r="18739" b="11749"/>
            <a:stretch/>
          </p:blipFill>
          <p:spPr>
            <a:xfrm>
              <a:off x="6321805" y="1512634"/>
              <a:ext cx="803278" cy="1115446"/>
            </a:xfrm>
            <a:prstGeom prst="rect">
              <a:avLst/>
            </a:prstGeom>
          </p:spPr>
        </p:pic>
      </p:grpSp>
      <p:sp>
        <p:nvSpPr>
          <p:cNvPr id="21" name="모서리가 둥근 사각형 설명선[R] 20"/>
          <p:cNvSpPr/>
          <p:nvPr/>
        </p:nvSpPr>
        <p:spPr>
          <a:xfrm>
            <a:off x="793342" y="1065698"/>
            <a:ext cx="3715695" cy="764698"/>
          </a:xfrm>
          <a:prstGeom prst="wedgeRoundRectCallou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ctr" latinLnBrk="0">
              <a:defRPr/>
            </a:pP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“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현재 사람과의 연결을 원하십니까</a:t>
            </a: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?”</a:t>
            </a:r>
            <a:endParaRPr kumimoji="1"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오른쪽 화살표[R] 4"/>
          <p:cNvSpPr/>
          <p:nvPr/>
        </p:nvSpPr>
        <p:spPr>
          <a:xfrm rot="19583948">
            <a:off x="4446043" y="2123473"/>
            <a:ext cx="1008112" cy="467374"/>
          </a:xfrm>
          <a:prstGeom prst="rightArrow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오른쪽 화살표[R] 23"/>
          <p:cNvSpPr/>
          <p:nvPr/>
        </p:nvSpPr>
        <p:spPr>
          <a:xfrm rot="1957394">
            <a:off x="4440012" y="3470479"/>
            <a:ext cx="1008112" cy="467374"/>
          </a:xfrm>
          <a:prstGeom prst="rightArrow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/>
          <p:cNvSpPr txBox="1"/>
          <p:nvPr/>
        </p:nvSpPr>
        <p:spPr>
          <a:xfrm rot="19378781">
            <a:off x="4299197" y="197750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mtClean="0">
                <a:latin typeface="Nanum Gothic" charset="-127"/>
                <a:ea typeface="Nanum Gothic" charset="-127"/>
                <a:cs typeface="Nanum Gothic" charset="-127"/>
              </a:rPr>
              <a:t>“Yes”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 rot="2240630">
            <a:off x="4288398" y="372129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“No”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639612" y="1301653"/>
            <a:ext cx="2908671" cy="1529095"/>
            <a:chOff x="5639612" y="1452124"/>
            <a:chExt cx="2908671" cy="152909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9612" y="1455359"/>
              <a:ext cx="1080654" cy="1080654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452320" y="1452124"/>
              <a:ext cx="1086434" cy="108065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667963" y="2611887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사람과의 매칭</a:t>
              </a:r>
              <a:endPara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637952" y="3235604"/>
            <a:ext cx="2880320" cy="1526646"/>
            <a:chOff x="5045647" y="3279082"/>
            <a:chExt cx="2880320" cy="1526646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3"/>
            <a:srcRect l="18737" t="6601" r="18739" b="11749"/>
            <a:stretch/>
          </p:blipFill>
          <p:spPr>
            <a:xfrm>
              <a:off x="6084168" y="3279082"/>
              <a:ext cx="803278" cy="1115446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5045647" y="4436396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봇 모드 동작</a:t>
              </a:r>
              <a:endPara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891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8B2A3"/>
                </a:solidFill>
                <a:latin typeface="Nanum Gothic" charset="-127"/>
                <a:ea typeface="Nanum Gothic" charset="-127"/>
                <a:cs typeface="Nanum Gothic" charset="-127"/>
              </a:rPr>
              <a:t>동승자 어플 작동 시나리오</a:t>
            </a:r>
            <a:endParaRPr lang="ko-KR" altLang="en-US" dirty="0">
              <a:solidFill>
                <a:srgbClr val="F8B2A3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2375" y="722121"/>
            <a:ext cx="9144000" cy="288032"/>
          </a:xfrm>
        </p:spPr>
        <p:txBody>
          <a:bodyPr/>
          <a:lstStyle/>
          <a:p>
            <a:pPr lvl="0"/>
            <a:r>
              <a:rPr lang="en-US" altLang="ko-KR" dirty="0" smtClean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r>
              <a:rPr lang="ko-KR" altLang="en-US" dirty="0" smtClean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단계 </a:t>
            </a:r>
            <a:r>
              <a:rPr lang="en-US" altLang="ko-KR" dirty="0" smtClean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:</a:t>
            </a:r>
            <a:r>
              <a:rPr lang="ko-KR" altLang="en-US" dirty="0" smtClean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 사람과 매칭된 동승자 시나리오</a:t>
            </a:r>
            <a:endParaRPr lang="en-US" altLang="ko-KR" dirty="0">
              <a:solidFill>
                <a:srgbClr val="9AD3E9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037772" y="2241424"/>
            <a:ext cx="2899142" cy="1083889"/>
            <a:chOff x="5639612" y="1452124"/>
            <a:chExt cx="2899142" cy="108388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9612" y="1455359"/>
              <a:ext cx="1080654" cy="1080654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7452320" y="1452124"/>
              <a:ext cx="1086434" cy="1080654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311507" y="1491630"/>
            <a:ext cx="2382346" cy="2852942"/>
            <a:chOff x="6321805" y="1512634"/>
            <a:chExt cx="2382346" cy="2852942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299921">
              <a:off x="6560716" y="1572615"/>
              <a:ext cx="2143435" cy="2792961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/>
            <a:srcRect l="18737" t="6601" r="18739" b="11749"/>
            <a:stretch/>
          </p:blipFill>
          <p:spPr>
            <a:xfrm>
              <a:off x="6321805" y="1512634"/>
              <a:ext cx="803278" cy="1115446"/>
            </a:xfrm>
            <a:prstGeom prst="rect">
              <a:avLst/>
            </a:prstGeom>
          </p:spPr>
        </p:pic>
      </p:grpSp>
      <p:sp>
        <p:nvSpPr>
          <p:cNvPr id="25" name="모서리가 둥근 사각형 설명선[R] 24"/>
          <p:cNvSpPr/>
          <p:nvPr/>
        </p:nvSpPr>
        <p:spPr>
          <a:xfrm>
            <a:off x="1685693" y="1095114"/>
            <a:ext cx="3390362" cy="582252"/>
          </a:xfrm>
          <a:prstGeom prst="wedgeRoundRectCallou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ctr" latinLnBrk="0">
              <a:defRPr/>
            </a:pP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“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친구로 등록된 사용자와 이야기 하시겠습니까</a:t>
            </a: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?”</a:t>
            </a:r>
            <a:endParaRPr kumimoji="1"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7" name="모서리가 둥근 사각형 설명선[R] 26"/>
          <p:cNvSpPr/>
          <p:nvPr/>
        </p:nvSpPr>
        <p:spPr>
          <a:xfrm>
            <a:off x="1685693" y="2315950"/>
            <a:ext cx="3390362" cy="582252"/>
          </a:xfrm>
          <a:prstGeom prst="wedgeRoundRectCallou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ctr" latinLnBrk="0">
              <a:defRPr/>
            </a:pP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“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랜덤 매칭합니다</a:t>
            </a: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."</a:t>
            </a:r>
            <a:endParaRPr kumimoji="1"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2" name="모서리가 둥근 사각형 설명선[R] 31"/>
          <p:cNvSpPr/>
          <p:nvPr/>
        </p:nvSpPr>
        <p:spPr>
          <a:xfrm>
            <a:off x="1685692" y="3651870"/>
            <a:ext cx="3390363" cy="582252"/>
          </a:xfrm>
          <a:prstGeom prst="wedgeRoundRectCallou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ctr" latinLnBrk="0">
              <a:defRPr/>
            </a:pP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“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동승자가 종료하였습니다</a:t>
            </a: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kumimoji="1"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342900" lvl="0" indent="-342900" algn="ctr" latinLnBrk="0">
              <a:defRPr/>
            </a:pP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서로 친구 등록 하시겠습니까</a:t>
            </a: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?”</a:t>
            </a:r>
            <a:endParaRPr kumimoji="1"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" name="아래쪽 화살표[D] 8"/>
          <p:cNvSpPr/>
          <p:nvPr/>
        </p:nvSpPr>
        <p:spPr>
          <a:xfrm>
            <a:off x="2999502" y="1881362"/>
            <a:ext cx="432048" cy="288032"/>
          </a:xfrm>
          <a:prstGeom prst="downArrow">
            <a:avLst/>
          </a:prstGeom>
          <a:solidFill>
            <a:srgbClr val="98D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아래쪽 화살표[D] 32"/>
          <p:cNvSpPr/>
          <p:nvPr/>
        </p:nvSpPr>
        <p:spPr>
          <a:xfrm>
            <a:off x="2999502" y="3164268"/>
            <a:ext cx="432048" cy="288032"/>
          </a:xfrm>
          <a:prstGeom prst="downArrow">
            <a:avLst/>
          </a:prstGeom>
          <a:solidFill>
            <a:srgbClr val="98D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5364088" y="1419622"/>
            <a:ext cx="864096" cy="6057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5170731" y="2607076"/>
            <a:ext cx="772364" cy="977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>
            <a:off x="5367396" y="3362011"/>
            <a:ext cx="728464" cy="59737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43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한쪽 모서리가 잘린 사각형 12"/>
          <p:cNvSpPr/>
          <p:nvPr/>
        </p:nvSpPr>
        <p:spPr>
          <a:xfrm>
            <a:off x="5436096" y="1303260"/>
            <a:ext cx="2736304" cy="3615744"/>
          </a:xfrm>
          <a:prstGeom prst="snip1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음악 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듣기</a:t>
            </a:r>
            <a:endParaRPr kumimoji="1"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endParaRPr kumimoji="1"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라디오 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듣기</a:t>
            </a:r>
            <a:endParaRPr kumimoji="1"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endParaRPr kumimoji="1"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뉴스 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듣기</a:t>
            </a:r>
            <a:endParaRPr kumimoji="1"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endParaRPr kumimoji="1"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온라인 방송 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듣기</a:t>
            </a:r>
            <a:endParaRPr kumimoji="1"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endParaRPr kumimoji="1"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재밌는 이야기 듣기</a:t>
            </a:r>
            <a:endParaRPr kumimoji="1"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endParaRPr kumimoji="1"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endParaRPr kumimoji="1"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endParaRPr kumimoji="1"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endParaRPr kumimoji="1"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8B2A3"/>
                </a:solidFill>
                <a:latin typeface="Nanum Gothic" charset="-127"/>
                <a:ea typeface="Nanum Gothic" charset="-127"/>
                <a:cs typeface="Nanum Gothic" charset="-127"/>
              </a:rPr>
              <a:t>동승자 어플 작동 시나리오</a:t>
            </a:r>
            <a:endParaRPr lang="ko-KR" altLang="en-US" dirty="0">
              <a:solidFill>
                <a:srgbClr val="F8B2A3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2375" y="722121"/>
            <a:ext cx="9144000" cy="288032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r>
              <a:rPr lang="ko-KR" altLang="en-US" dirty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단계 </a:t>
            </a:r>
            <a:r>
              <a:rPr lang="en-US" altLang="ko-KR" dirty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:</a:t>
            </a:r>
            <a:r>
              <a:rPr lang="ko-KR" altLang="en-US" dirty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 사람과 </a:t>
            </a:r>
            <a:r>
              <a:rPr lang="ko-KR" altLang="en-US" dirty="0" smtClean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매칭을 거부한 동승자 시나리오</a:t>
            </a:r>
            <a:endParaRPr lang="en-US" altLang="ko-KR" dirty="0">
              <a:solidFill>
                <a:srgbClr val="9AD3E9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27584" y="1995686"/>
            <a:ext cx="2382346" cy="2852942"/>
            <a:chOff x="6321805" y="1512634"/>
            <a:chExt cx="2382346" cy="285294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299921">
              <a:off x="6560716" y="1572615"/>
              <a:ext cx="2143435" cy="279296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18737" t="6601" r="18739" b="11749"/>
            <a:stretch/>
          </p:blipFill>
          <p:spPr>
            <a:xfrm>
              <a:off x="6321805" y="1512634"/>
              <a:ext cx="803278" cy="1115446"/>
            </a:xfrm>
            <a:prstGeom prst="rect">
              <a:avLst/>
            </a:prstGeom>
          </p:spPr>
        </p:pic>
      </p:grpSp>
      <p:sp>
        <p:nvSpPr>
          <p:cNvPr id="21" name="모서리가 둥근 사각형 설명선[R] 20"/>
          <p:cNvSpPr/>
          <p:nvPr/>
        </p:nvSpPr>
        <p:spPr>
          <a:xfrm>
            <a:off x="793342" y="1065698"/>
            <a:ext cx="3715695" cy="764698"/>
          </a:xfrm>
          <a:prstGeom prst="wedgeRoundRectCallou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ctr" latinLnBrk="0">
              <a:defRPr/>
            </a:pP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“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평소에 자주 하시던 음악듣기를 하시겠습니까</a:t>
            </a: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?”</a:t>
            </a:r>
            <a:endParaRPr kumimoji="1"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" name="오른쪽 화살표[R] 8"/>
          <p:cNvSpPr/>
          <p:nvPr/>
        </p:nvSpPr>
        <p:spPr>
          <a:xfrm>
            <a:off x="4211960" y="2283718"/>
            <a:ext cx="936104" cy="936104"/>
          </a:xfrm>
          <a:prstGeom prst="rightArrow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4795" r="14933" b="3378"/>
          <a:stretch/>
        </p:blipFill>
        <p:spPr>
          <a:xfrm>
            <a:off x="7812360" y="754999"/>
            <a:ext cx="1008112" cy="1386095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6727803" y="3939902"/>
            <a:ext cx="152889" cy="767110"/>
            <a:chOff x="1866140" y="3559448"/>
            <a:chExt cx="152889" cy="767110"/>
          </a:xfrm>
          <a:solidFill>
            <a:srgbClr val="F8B2A3"/>
          </a:solidFill>
        </p:grpSpPr>
        <p:sp>
          <p:nvSpPr>
            <p:cNvPr id="23" name="타원 22"/>
            <p:cNvSpPr/>
            <p:nvPr/>
          </p:nvSpPr>
          <p:spPr>
            <a:xfrm>
              <a:off x="1875013" y="3559448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866140" y="3870995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1866140" y="4182542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221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8B2A3"/>
                </a:solidFill>
                <a:latin typeface="Nanum Gothic" charset="-127"/>
                <a:ea typeface="Nanum Gothic" charset="-127"/>
                <a:cs typeface="Nanum Gothic" charset="-127"/>
              </a:rPr>
              <a:t>동승자 어플 작동 시나리오</a:t>
            </a:r>
            <a:endParaRPr lang="ko-KR" altLang="en-US" dirty="0">
              <a:solidFill>
                <a:srgbClr val="F8B2A3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2375" y="722121"/>
            <a:ext cx="9144000" cy="288032"/>
          </a:xfrm>
        </p:spPr>
        <p:txBody>
          <a:bodyPr/>
          <a:lstStyle/>
          <a:p>
            <a:pPr lvl="0"/>
            <a:r>
              <a:rPr lang="en-US" altLang="ko-KR" dirty="0" smtClean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r>
              <a:rPr lang="ko-KR" altLang="en-US" dirty="0" smtClean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단계 </a:t>
            </a:r>
            <a:r>
              <a:rPr lang="en-US" altLang="ko-KR" dirty="0" smtClean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:</a:t>
            </a:r>
            <a:r>
              <a:rPr lang="ko-KR" altLang="en-US" dirty="0" smtClean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 동승자 모드를 실행중을 때도 전방 주시 및 환기를 시킴</a:t>
            </a:r>
            <a:endParaRPr lang="en-US" altLang="ko-KR" dirty="0">
              <a:solidFill>
                <a:srgbClr val="9AD3E9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27584" y="1995686"/>
            <a:ext cx="2382346" cy="2852942"/>
            <a:chOff x="6321805" y="1512634"/>
            <a:chExt cx="2382346" cy="285294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299921">
              <a:off x="6560716" y="1572615"/>
              <a:ext cx="2143435" cy="279296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18737" t="6601" r="18739" b="11749"/>
            <a:stretch/>
          </p:blipFill>
          <p:spPr>
            <a:xfrm>
              <a:off x="6321805" y="1512634"/>
              <a:ext cx="803278" cy="1115446"/>
            </a:xfrm>
            <a:prstGeom prst="rect">
              <a:avLst/>
            </a:prstGeom>
          </p:spPr>
        </p:pic>
      </p:grpSp>
      <p:sp>
        <p:nvSpPr>
          <p:cNvPr id="21" name="모서리가 둥근 사각형 설명선[R] 20"/>
          <p:cNvSpPr/>
          <p:nvPr/>
        </p:nvSpPr>
        <p:spPr>
          <a:xfrm>
            <a:off x="2771800" y="1376309"/>
            <a:ext cx="5040558" cy="764698"/>
          </a:xfrm>
          <a:prstGeom prst="wedgeRoundRectCallou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ctr" latinLnBrk="0">
              <a:defRPr/>
            </a:pP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“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운전한지 한시간이 지났습니다</a:t>
            </a: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공기 순환을 위해서 환기를 시켜주세요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”</a:t>
            </a:r>
            <a:endParaRPr kumimoji="1"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" name="모서리가 둥근 사각형 설명선[R] 14"/>
          <p:cNvSpPr/>
          <p:nvPr/>
        </p:nvSpPr>
        <p:spPr>
          <a:xfrm>
            <a:off x="2778031" y="2496275"/>
            <a:ext cx="5034327" cy="764698"/>
          </a:xfrm>
          <a:prstGeom prst="wedgeRoundRectCallou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ctr" latinLnBrk="0">
              <a:defRPr/>
            </a:pP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“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대화가 매칭된지 </a:t>
            </a: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분이 지났습니다</a:t>
            </a: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주위가 산만해 질 수 있으니 집중하여주세요</a:t>
            </a: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.”</a:t>
            </a:r>
            <a:endParaRPr kumimoji="1"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" name="모서리가 둥근 사각형 설명선[R] 15"/>
          <p:cNvSpPr/>
          <p:nvPr/>
        </p:nvSpPr>
        <p:spPr>
          <a:xfrm>
            <a:off x="2831030" y="3654275"/>
            <a:ext cx="4981329" cy="764698"/>
          </a:xfrm>
          <a:prstGeom prst="wedgeRoundRectCallou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ctr" latinLnBrk="0">
              <a:defRPr/>
            </a:pP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“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너무 졸리시다면 졸음쉼터를 가시는게 좋습니다</a:t>
            </a: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제일 가까운 지역은 전방</a:t>
            </a: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10km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입니다</a:t>
            </a: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.”</a:t>
            </a:r>
            <a:endParaRPr kumimoji="1"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506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23928" y="2499742"/>
            <a:ext cx="5076056" cy="473576"/>
          </a:xfrm>
        </p:spPr>
        <p:txBody>
          <a:bodyPr/>
          <a:lstStyle/>
          <a:p>
            <a:pPr>
              <a:defRPr/>
            </a:pPr>
            <a:r>
              <a:rPr lang="ko-KR" altLang="en-US" sz="1400" dirty="0" smtClean="0">
                <a:latin typeface="Nanum Gothic" charset="-127"/>
                <a:ea typeface="Nanum Gothic" charset="-127"/>
                <a:cs typeface="Nanum Gothic" charset="-127"/>
              </a:rPr>
              <a:t>사용 기술 및 환경</a:t>
            </a:r>
            <a:endParaRPr lang="en-US" altLang="ko-KR" sz="1400" dirty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195736" y="2263195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kumimoji="1" lang="ko-KR" altLang="en-US" sz="3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7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8B2A3"/>
                </a:solidFill>
                <a:latin typeface="Nanum Gothic" charset="-127"/>
                <a:ea typeface="Nanum Gothic" charset="-127"/>
                <a:cs typeface="Nanum Gothic" charset="-127"/>
              </a:rPr>
              <a:t>사용 기술 및 환경</a:t>
            </a:r>
            <a:endParaRPr lang="ko-KR" altLang="en-US" dirty="0">
              <a:solidFill>
                <a:srgbClr val="F8B2A3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12022" y="699542"/>
            <a:ext cx="9144000" cy="288032"/>
          </a:xfrm>
        </p:spPr>
        <p:txBody>
          <a:bodyPr/>
          <a:lstStyle/>
          <a:p>
            <a:r>
              <a:rPr kumimoji="1" lang="ko-KR" altLang="en-US" dirty="0" smtClean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데이터 가공은 </a:t>
            </a:r>
            <a:r>
              <a:rPr kumimoji="1" lang="en-US" altLang="ko-KR" dirty="0" smtClean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R</a:t>
            </a:r>
            <a:r>
              <a:rPr kumimoji="1" lang="ko-KR" altLang="en-US" dirty="0" smtClean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을 사용</a:t>
            </a:r>
            <a:endParaRPr kumimoji="1" lang="ko-KR" altLang="en-US" dirty="0">
              <a:solidFill>
                <a:srgbClr val="9AD3E9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40663" y="1720283"/>
            <a:ext cx="3180833" cy="1924237"/>
            <a:chOff x="434868" y="1440519"/>
            <a:chExt cx="3180833" cy="192423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868" y="1440519"/>
              <a:ext cx="2286000" cy="5969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401" y="2037419"/>
              <a:ext cx="2578100" cy="8255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401" y="2805956"/>
              <a:ext cx="3035300" cy="558800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660" y="2035813"/>
            <a:ext cx="981968" cy="761025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5364088" y="1315625"/>
            <a:ext cx="3485297" cy="2835269"/>
            <a:chOff x="5383291" y="1303820"/>
            <a:chExt cx="3485297" cy="2835269"/>
          </a:xfrm>
        </p:grpSpPr>
        <p:grpSp>
          <p:nvGrpSpPr>
            <p:cNvPr id="30" name="그룹 29"/>
            <p:cNvGrpSpPr/>
            <p:nvPr/>
          </p:nvGrpSpPr>
          <p:grpSpPr>
            <a:xfrm>
              <a:off x="5383291" y="1303820"/>
              <a:ext cx="3485297" cy="2835269"/>
              <a:chOff x="5145171" y="1651255"/>
              <a:chExt cx="3485297" cy="2835269"/>
            </a:xfrm>
          </p:grpSpPr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88329" y="3077291"/>
                <a:ext cx="2342139" cy="1409233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45171" y="2993455"/>
                <a:ext cx="2268447" cy="1276002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14514" y="2091238"/>
                <a:ext cx="2216245" cy="1321436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99045" y="1651255"/>
                <a:ext cx="2180570" cy="1226571"/>
              </a:xfrm>
              <a:prstGeom prst="rect">
                <a:avLst/>
              </a:prstGeom>
            </p:spPr>
          </p:pic>
        </p:grpSp>
        <p:sp>
          <p:nvSpPr>
            <p:cNvPr id="35" name="TextBox 34"/>
            <p:cNvSpPr txBox="1"/>
            <p:nvPr/>
          </p:nvSpPr>
          <p:spPr>
            <a:xfrm>
              <a:off x="5415282" y="1339146"/>
              <a:ext cx="3024336" cy="369332"/>
            </a:xfrm>
            <a:prstGeom prst="rect">
              <a:avLst/>
            </a:prstGeom>
            <a:solidFill>
              <a:srgbClr val="98DFBB">
                <a:alpha val="88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mtClean="0">
                  <a:solidFill>
                    <a:schemeClr val="bg1">
                      <a:lumMod val="50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졸음 운전 위험상황 데이터</a:t>
              </a:r>
              <a:endParaRPr kumimoji="1" lang="ko-KR" altLang="en-US">
                <a:solidFill>
                  <a:schemeClr val="bg1">
                    <a:lumMod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131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160" y="2121361"/>
            <a:ext cx="1576796" cy="68435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8B2A3"/>
                </a:solidFill>
                <a:latin typeface="Nanum Gothic" charset="-127"/>
                <a:ea typeface="Nanum Gothic" charset="-127"/>
                <a:cs typeface="Nanum Gothic" charset="-127"/>
              </a:rPr>
              <a:t>사용 기술 및 환경</a:t>
            </a:r>
            <a:endParaRPr lang="ko-KR" altLang="en-US" dirty="0">
              <a:solidFill>
                <a:srgbClr val="F8B2A3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12022" y="699542"/>
            <a:ext cx="9144000" cy="288032"/>
          </a:xfrm>
        </p:spPr>
        <p:txBody>
          <a:bodyPr/>
          <a:lstStyle/>
          <a:p>
            <a:r>
              <a:rPr kumimoji="1" lang="ko-KR" altLang="en-US" dirty="0" smtClean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동승자 봇</a:t>
            </a:r>
            <a:endParaRPr kumimoji="1" lang="ko-KR" altLang="en-US" dirty="0">
              <a:solidFill>
                <a:srgbClr val="9AD3E9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403648" y="1563638"/>
            <a:ext cx="2382346" cy="2852942"/>
            <a:chOff x="6321805" y="1512634"/>
            <a:chExt cx="2382346" cy="285294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299921">
              <a:off x="6560716" y="1572615"/>
              <a:ext cx="2143435" cy="279296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/>
            <a:srcRect l="18737" t="6601" r="18739" b="11749"/>
            <a:stretch/>
          </p:blipFill>
          <p:spPr>
            <a:xfrm>
              <a:off x="6321805" y="1512634"/>
              <a:ext cx="803278" cy="111544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067944" y="1879522"/>
            <a:ext cx="394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음성인식</a:t>
            </a: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음성출력</a:t>
            </a:r>
            <a:endParaRPr kumimoji="1" lang="en-US" altLang="ko-KR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0245" y="3486933"/>
            <a:ext cx="954381" cy="95438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067944" y="3166398"/>
            <a:ext cx="394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모바일 개발 언어</a:t>
            </a:r>
            <a:endParaRPr kumimoji="1" lang="en-US" altLang="ko-KR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4463" y="3589985"/>
            <a:ext cx="664463" cy="66446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5731" y="3624165"/>
            <a:ext cx="663268" cy="59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8B2A3"/>
                </a:solidFill>
                <a:latin typeface="Nanum Gothic" charset="-127"/>
                <a:ea typeface="Nanum Gothic" charset="-127"/>
                <a:cs typeface="Nanum Gothic" charset="-127"/>
              </a:rPr>
              <a:t>사용 기술 및 환경</a:t>
            </a:r>
            <a:endParaRPr lang="ko-KR" altLang="en-US" dirty="0">
              <a:solidFill>
                <a:srgbClr val="F8B2A3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12022" y="699542"/>
            <a:ext cx="9144000" cy="288032"/>
          </a:xfrm>
        </p:spPr>
        <p:txBody>
          <a:bodyPr/>
          <a:lstStyle/>
          <a:p>
            <a:r>
              <a:rPr kumimoji="1" lang="ko-KR" altLang="en-US" dirty="0" smtClean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동승자 서버</a:t>
            </a:r>
            <a:endParaRPr kumimoji="1" lang="ko-KR" altLang="en-US" dirty="0">
              <a:solidFill>
                <a:srgbClr val="9AD3E9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31590"/>
            <a:ext cx="3075806" cy="3075806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4396817" y="1211079"/>
            <a:ext cx="3946557" cy="1048634"/>
            <a:chOff x="4396817" y="1211079"/>
            <a:chExt cx="3946557" cy="104863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6817" y="1379641"/>
              <a:ext cx="2213381" cy="88007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396817" y="1211079"/>
              <a:ext cx="3946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동승자 서버</a:t>
              </a:r>
              <a:endPara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96816" y="2338419"/>
            <a:ext cx="3946557" cy="1071935"/>
            <a:chOff x="4396817" y="2259713"/>
            <a:chExt cx="3946557" cy="107193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9430" y="2417126"/>
              <a:ext cx="1831496" cy="914522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396817" y="2259713"/>
              <a:ext cx="3946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서버 사이드 언어</a:t>
              </a:r>
              <a:endPara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396817" y="3489061"/>
            <a:ext cx="3946557" cy="1284597"/>
            <a:chOff x="4396817" y="3367081"/>
            <a:chExt cx="3946557" cy="128459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4022" y="3489061"/>
              <a:ext cx="1860186" cy="116261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396817" y="3367081"/>
              <a:ext cx="3946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서버 사이드 프레임워크</a:t>
              </a:r>
              <a:endPara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79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순서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67744" y="1059582"/>
            <a:ext cx="6552728" cy="914400"/>
            <a:chOff x="1151472" y="3187501"/>
            <a:chExt cx="6552728" cy="914400"/>
          </a:xfrm>
        </p:grpSpPr>
        <p:sp>
          <p:nvSpPr>
            <p:cNvPr id="5" name="Pentagon 4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Pentagon 5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39"/>
          <p:cNvSpPr/>
          <p:nvPr/>
        </p:nvSpPr>
        <p:spPr>
          <a:xfrm>
            <a:off x="2509438" y="1262927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10"/>
          <p:cNvSpPr txBox="1"/>
          <p:nvPr/>
        </p:nvSpPr>
        <p:spPr bwMode="auto">
          <a:xfrm>
            <a:off x="3322299" y="1386037"/>
            <a:ext cx="4752528" cy="27699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공공데이터와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R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의 통계적 기법을 이용한 졸음 운전 위험 상황 산출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264738" y="1982609"/>
            <a:ext cx="6552728" cy="914400"/>
            <a:chOff x="1151472" y="3187501"/>
            <a:chExt cx="6552728" cy="914400"/>
          </a:xfrm>
        </p:grpSpPr>
        <p:sp>
          <p:nvSpPr>
            <p:cNvPr id="13" name="Pentagon 12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Pentagon 13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Diamond 14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261732" y="2905636"/>
            <a:ext cx="6552728" cy="914400"/>
            <a:chOff x="1151472" y="3187501"/>
            <a:chExt cx="6552728" cy="914400"/>
          </a:xfrm>
        </p:grpSpPr>
        <p:sp>
          <p:nvSpPr>
            <p:cNvPr id="17" name="Pentagon 16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Pentagon 17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Diamond 18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258726" y="3828663"/>
            <a:ext cx="6552728" cy="914400"/>
            <a:chOff x="1151472" y="3187501"/>
            <a:chExt cx="6552728" cy="914400"/>
          </a:xfrm>
        </p:grpSpPr>
        <p:sp>
          <p:nvSpPr>
            <p:cNvPr id="21" name="Pentagon 20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Pentagon 21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Diamond 22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39"/>
          <p:cNvSpPr/>
          <p:nvPr/>
        </p:nvSpPr>
        <p:spPr>
          <a:xfrm>
            <a:off x="2509438" y="2187449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6" name="TextBox 10"/>
          <p:cNvSpPr txBox="1"/>
          <p:nvPr/>
        </p:nvSpPr>
        <p:spPr bwMode="auto">
          <a:xfrm>
            <a:off x="3382961" y="2314664"/>
            <a:ext cx="4752528" cy="27699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산출된 데이터를 바탕으로 한 동승자 어플 자동 동작 시기 선정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8" name="직사각형 39"/>
          <p:cNvSpPr/>
          <p:nvPr/>
        </p:nvSpPr>
        <p:spPr>
          <a:xfrm>
            <a:off x="2509438" y="3111971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3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10"/>
          <p:cNvSpPr txBox="1"/>
          <p:nvPr/>
        </p:nvSpPr>
        <p:spPr bwMode="auto">
          <a:xfrm>
            <a:off x="3382961" y="3224336"/>
            <a:ext cx="4933455" cy="27699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동승자 어플 자동 동작 후의 시나리오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2" name="직사각형 39"/>
          <p:cNvSpPr/>
          <p:nvPr/>
        </p:nvSpPr>
        <p:spPr>
          <a:xfrm>
            <a:off x="2509438" y="4036493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4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10"/>
          <p:cNvSpPr txBox="1"/>
          <p:nvPr/>
        </p:nvSpPr>
        <p:spPr bwMode="auto">
          <a:xfrm>
            <a:off x="3382961" y="4147363"/>
            <a:ext cx="4752528" cy="27699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사용한 기술 및 환경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8B2A3"/>
                </a:solidFill>
                <a:latin typeface="Nanum Gothic" charset="-127"/>
                <a:ea typeface="Nanum Gothic" charset="-127"/>
                <a:cs typeface="Nanum Gothic" charset="-127"/>
              </a:rPr>
              <a:t>사용 기술 및 환경</a:t>
            </a:r>
            <a:endParaRPr lang="ko-KR" altLang="en-US" dirty="0">
              <a:solidFill>
                <a:srgbClr val="F8B2A3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12022" y="699542"/>
            <a:ext cx="9144000" cy="288032"/>
          </a:xfrm>
        </p:spPr>
        <p:txBody>
          <a:bodyPr/>
          <a:lstStyle/>
          <a:p>
            <a:r>
              <a:rPr kumimoji="1" lang="ko-KR" altLang="en-US" dirty="0" smtClean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사용 </a:t>
            </a:r>
            <a:r>
              <a:rPr kumimoji="1" lang="en-US" altLang="ko-KR" dirty="0" smtClean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DB</a:t>
            </a:r>
            <a:endParaRPr kumimoji="1" lang="ko-KR" altLang="en-US" dirty="0">
              <a:solidFill>
                <a:srgbClr val="9AD3E9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96816" y="1580953"/>
            <a:ext cx="394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사용 </a:t>
            </a: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RDBMS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96817" y="3489061"/>
            <a:ext cx="394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사용 </a:t>
            </a: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NoSQL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73" y="1211079"/>
            <a:ext cx="2425700" cy="3352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891970"/>
            <a:ext cx="1902136" cy="97904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3861802"/>
            <a:ext cx="2771800" cy="75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5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03848" y="2355726"/>
            <a:ext cx="2736303" cy="576063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23928" y="2499742"/>
            <a:ext cx="5076056" cy="473576"/>
          </a:xfrm>
        </p:spPr>
        <p:txBody>
          <a:bodyPr/>
          <a:lstStyle/>
          <a:p>
            <a:r>
              <a:rPr lang="ko-KR" altLang="en-US" sz="1400" dirty="0">
                <a:latin typeface="Nanum Gothic" charset="-127"/>
                <a:ea typeface="Nanum Gothic" charset="-127"/>
                <a:cs typeface="Nanum Gothic" charset="-127"/>
              </a:rPr>
              <a:t>공공데이터와 </a:t>
            </a:r>
            <a:r>
              <a:rPr lang="en-US" altLang="ko-KR" sz="1400" dirty="0">
                <a:latin typeface="Nanum Gothic" charset="-127"/>
                <a:ea typeface="Nanum Gothic" charset="-127"/>
                <a:cs typeface="Nanum Gothic" charset="-127"/>
              </a:rPr>
              <a:t>R</a:t>
            </a:r>
            <a:r>
              <a:rPr lang="ko-KR" altLang="en-US" sz="1400" dirty="0">
                <a:latin typeface="Nanum Gothic" charset="-127"/>
                <a:ea typeface="Nanum Gothic" charset="-127"/>
                <a:cs typeface="Nanum Gothic" charset="-127"/>
              </a:rPr>
              <a:t>의 통계적 기법을 이용한 졸음 운전 위험 상황 산출</a:t>
            </a:r>
            <a:endParaRPr lang="en-US" altLang="ko-KR" sz="1400" dirty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195736" y="2263195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smtClean="0"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kumimoji="1" lang="ko-KR" altLang="en-US" sz="3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8B2A3"/>
                </a:solidFill>
                <a:latin typeface="Nanum Gothic" charset="-127"/>
                <a:ea typeface="Nanum Gothic" charset="-127"/>
                <a:cs typeface="Nanum Gothic" charset="-127"/>
              </a:rPr>
              <a:t>졸음 운전 위험 상황 파악</a:t>
            </a:r>
            <a:endParaRPr lang="ko-KR" altLang="en-US" dirty="0">
              <a:solidFill>
                <a:srgbClr val="F8B2A3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졸음 운전 및 안전 운전에 영향을 미치는 요소</a:t>
            </a:r>
            <a:endParaRPr lang="en-US" altLang="ko-KR" dirty="0">
              <a:solidFill>
                <a:srgbClr val="9AD3E9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31" y="987574"/>
            <a:ext cx="2915816" cy="16401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78439" y="2668182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 smtClean="0">
                <a:latin typeface="Nanum Gothic" charset="-127"/>
                <a:ea typeface="Nanum Gothic" charset="-127"/>
                <a:cs typeface="Nanum Gothic" charset="-127"/>
              </a:rPr>
              <a:t>사고 다발 지역</a:t>
            </a:r>
            <a:endParaRPr kumimoji="1" lang="ko-KR" altLang="en-US" sz="1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987574"/>
            <a:ext cx="2750771" cy="1640147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5296637" y="2668182"/>
            <a:ext cx="3003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 smtClean="0">
                <a:latin typeface="Nanum Gothic" charset="-127"/>
                <a:ea typeface="Nanum Gothic" charset="-127"/>
                <a:cs typeface="Nanum Gothic" charset="-127"/>
              </a:rPr>
              <a:t>변화가 적은 직선 지역</a:t>
            </a:r>
            <a:endParaRPr kumimoji="1" lang="ko-KR" altLang="en-US" sz="1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646" y="3047197"/>
            <a:ext cx="2717221" cy="163491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5963025" y="4752131"/>
            <a:ext cx="1700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 smtClean="0">
                <a:latin typeface="Nanum Gothic" charset="-127"/>
                <a:ea typeface="Nanum Gothic" charset="-127"/>
                <a:cs typeface="Nanum Gothic" charset="-127"/>
              </a:rPr>
              <a:t>더운 날씨</a:t>
            </a:r>
            <a:endParaRPr kumimoji="1" lang="ko-KR" altLang="en-US" sz="1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631" y="3024646"/>
            <a:ext cx="2915816" cy="164014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470112" y="4692818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 smtClean="0">
                <a:latin typeface="Nanum Gothic" charset="-127"/>
                <a:ea typeface="Nanum Gothic" charset="-127"/>
                <a:cs typeface="Nanum Gothic" charset="-127"/>
              </a:rPr>
              <a:t>심야 운전</a:t>
            </a:r>
            <a:endParaRPr kumimoji="1" lang="ko-KR" altLang="en-US" sz="1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300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8B2A3"/>
                </a:solidFill>
                <a:latin typeface="Nanum Gothic" charset="-127"/>
                <a:ea typeface="Nanum Gothic" charset="-127"/>
                <a:cs typeface="Nanum Gothic" charset="-127"/>
              </a:rPr>
              <a:t>졸음 운전 위험 상황 파악</a:t>
            </a:r>
            <a:endParaRPr lang="ko-KR" altLang="en-US" dirty="0">
              <a:solidFill>
                <a:srgbClr val="F8B2A3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ko-KR" altLang="en-US" dirty="0" smtClean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사용할 공공 데이터</a:t>
            </a:r>
            <a:endParaRPr kumimoji="1" lang="ko-KR" altLang="en-US" dirty="0">
              <a:solidFill>
                <a:srgbClr val="9AD3E9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8" y="1440519"/>
            <a:ext cx="2286000" cy="5969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386" y="1454597"/>
            <a:ext cx="2578100" cy="8255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372" y="1563638"/>
            <a:ext cx="3035300" cy="55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8189" y="2490362"/>
            <a:ext cx="2664296" cy="1200329"/>
          </a:xfrm>
          <a:prstGeom prst="rect">
            <a:avLst/>
          </a:prstGeom>
          <a:solidFill>
            <a:srgbClr val="CDE1E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고속도로 상습 정체구간</a:t>
            </a:r>
            <a:endParaRPr kumimoji="1" lang="en-US" altLang="ko-KR" dirty="0" smtClean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고속도로 교통사고 통계</a:t>
            </a:r>
            <a:endParaRPr kumimoji="1" lang="en-US" altLang="ko-KR" dirty="0" smtClean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졸음운전 교통사고 현황</a:t>
            </a:r>
            <a:endParaRPr kumimoji="1" lang="en-US" altLang="ko-KR" dirty="0" smtClean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mr-IN" altLang="ko-KR" dirty="0" smtClean="0">
                <a:solidFill>
                  <a:schemeClr val="bg1">
                    <a:lumMod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…</a:t>
            </a:r>
            <a:endParaRPr kumimoji="1" lang="en-US" altLang="ko-KR" dirty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70555" y="2490362"/>
            <a:ext cx="2911848" cy="1200329"/>
          </a:xfrm>
          <a:prstGeom prst="rect">
            <a:avLst/>
          </a:prstGeom>
          <a:solidFill>
            <a:srgbClr val="CDE1E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실시간 고속도로 정체상황</a:t>
            </a:r>
            <a:endParaRPr kumimoji="1" lang="en-US" altLang="ko-KR" dirty="0" smtClean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실시간 전국 교통량</a:t>
            </a:r>
            <a:endParaRPr kumimoji="1" lang="en-US" altLang="ko-KR" dirty="0" smtClean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실시간 권역별 교통량</a:t>
            </a:r>
            <a:endParaRPr kumimoji="1" lang="en-US" altLang="ko-KR" dirty="0" smtClean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mr-IN" altLang="ko-KR" dirty="0" smtClean="0">
                <a:solidFill>
                  <a:schemeClr val="bg1">
                    <a:lumMod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…</a:t>
            </a:r>
            <a:endParaRPr kumimoji="1" lang="en-US" altLang="ko-KR" dirty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41098" y="2490363"/>
            <a:ext cx="2911848" cy="1200329"/>
          </a:xfrm>
          <a:prstGeom prst="rect">
            <a:avLst/>
          </a:prstGeom>
          <a:solidFill>
            <a:srgbClr val="CDE1E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기상상태별 교통사고</a:t>
            </a:r>
            <a:endParaRPr kumimoji="1" lang="en-US" altLang="ko-KR" dirty="0" smtClean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고속국도 노선별 교통사고</a:t>
            </a:r>
            <a:endParaRPr kumimoji="1" lang="en-US" altLang="ko-KR" dirty="0" smtClean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도로 종류별 교통사고</a:t>
            </a:r>
            <a:endParaRPr kumimoji="1" lang="en-US" altLang="ko-KR" dirty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mr-IN" altLang="ko-KR" dirty="0" smtClean="0">
                <a:solidFill>
                  <a:schemeClr val="bg1">
                    <a:lumMod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…</a:t>
            </a:r>
            <a:endParaRPr kumimoji="1" lang="en-US" altLang="ko-KR" dirty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48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8B2A3"/>
                </a:solidFill>
                <a:latin typeface="Nanum Gothic" charset="-127"/>
                <a:ea typeface="Nanum Gothic" charset="-127"/>
                <a:cs typeface="Nanum Gothic" charset="-127"/>
              </a:rPr>
              <a:t>졸음 운전 위험 상황 파악</a:t>
            </a:r>
            <a:endParaRPr lang="ko-KR" altLang="en-US" dirty="0">
              <a:solidFill>
                <a:srgbClr val="F8B2A3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12022" y="699542"/>
            <a:ext cx="9144000" cy="288032"/>
          </a:xfrm>
        </p:spPr>
        <p:txBody>
          <a:bodyPr/>
          <a:lstStyle/>
          <a:p>
            <a:r>
              <a:rPr kumimoji="1" lang="ko-KR" altLang="en-US" dirty="0" smtClean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공공데이터를 바탕으로 졸음 운전 위험 상황을 파악</a:t>
            </a:r>
            <a:endParaRPr kumimoji="1" lang="ko-KR" altLang="en-US" dirty="0">
              <a:solidFill>
                <a:srgbClr val="9AD3E9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8" y="1440519"/>
            <a:ext cx="2286000" cy="5969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1" y="2037419"/>
            <a:ext cx="2578100" cy="8255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1" y="2805956"/>
            <a:ext cx="3035300" cy="558800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866140" y="3559448"/>
            <a:ext cx="152889" cy="767110"/>
            <a:chOff x="1866140" y="3559448"/>
            <a:chExt cx="152889" cy="767110"/>
          </a:xfrm>
        </p:grpSpPr>
        <p:sp>
          <p:nvSpPr>
            <p:cNvPr id="13" name="타원 12"/>
            <p:cNvSpPr/>
            <p:nvPr/>
          </p:nvSpPr>
          <p:spPr>
            <a:xfrm>
              <a:off x="1875013" y="3559448"/>
              <a:ext cx="144016" cy="144016"/>
            </a:xfrm>
            <a:prstGeom prst="ellipse">
              <a:avLst/>
            </a:prstGeom>
            <a:solidFill>
              <a:srgbClr val="9AD3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1866140" y="3870995"/>
              <a:ext cx="144016" cy="144016"/>
            </a:xfrm>
            <a:prstGeom prst="ellipse">
              <a:avLst/>
            </a:prstGeom>
            <a:solidFill>
              <a:srgbClr val="9AD3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1866140" y="4182542"/>
              <a:ext cx="144016" cy="144016"/>
            </a:xfrm>
            <a:prstGeom prst="ellipse">
              <a:avLst/>
            </a:prstGeom>
            <a:solidFill>
              <a:srgbClr val="9AD3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4" name="오른쪽 화살표[R] 13"/>
          <p:cNvSpPr/>
          <p:nvPr/>
        </p:nvSpPr>
        <p:spPr>
          <a:xfrm>
            <a:off x="4134685" y="2236577"/>
            <a:ext cx="1080120" cy="792088"/>
          </a:xfrm>
          <a:prstGeom prst="rightArrow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912" y="1831197"/>
            <a:ext cx="981968" cy="761025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7380312" y="4222925"/>
            <a:ext cx="152889" cy="767110"/>
            <a:chOff x="1866140" y="3559448"/>
            <a:chExt cx="152889" cy="767110"/>
          </a:xfrm>
        </p:grpSpPr>
        <p:sp>
          <p:nvSpPr>
            <p:cNvPr id="32" name="타원 31"/>
            <p:cNvSpPr/>
            <p:nvPr/>
          </p:nvSpPr>
          <p:spPr>
            <a:xfrm>
              <a:off x="1875013" y="3559448"/>
              <a:ext cx="144016" cy="144016"/>
            </a:xfrm>
            <a:prstGeom prst="ellipse">
              <a:avLst/>
            </a:prstGeom>
            <a:solidFill>
              <a:srgbClr val="9AD3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1866140" y="3870995"/>
              <a:ext cx="144016" cy="144016"/>
            </a:xfrm>
            <a:prstGeom prst="ellipse">
              <a:avLst/>
            </a:prstGeom>
            <a:solidFill>
              <a:srgbClr val="9AD3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1866140" y="4182542"/>
              <a:ext cx="144016" cy="144016"/>
            </a:xfrm>
            <a:prstGeom prst="ellipse">
              <a:avLst/>
            </a:prstGeom>
            <a:solidFill>
              <a:srgbClr val="9AD3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364088" y="1315625"/>
            <a:ext cx="3485297" cy="2835269"/>
            <a:chOff x="5383291" y="1303820"/>
            <a:chExt cx="3485297" cy="2835269"/>
          </a:xfrm>
        </p:grpSpPr>
        <p:grpSp>
          <p:nvGrpSpPr>
            <p:cNvPr id="16" name="그룹 15"/>
            <p:cNvGrpSpPr/>
            <p:nvPr/>
          </p:nvGrpSpPr>
          <p:grpSpPr>
            <a:xfrm>
              <a:off x="5383291" y="1303820"/>
              <a:ext cx="3485297" cy="2835269"/>
              <a:chOff x="5145171" y="1651255"/>
              <a:chExt cx="3485297" cy="2835269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88329" y="3077291"/>
                <a:ext cx="2342139" cy="1409233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45171" y="2993455"/>
                <a:ext cx="2268447" cy="1276002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14514" y="2091238"/>
                <a:ext cx="2216245" cy="1321436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99045" y="1651255"/>
                <a:ext cx="2180570" cy="1226571"/>
              </a:xfrm>
              <a:prstGeom prst="rect">
                <a:avLst/>
              </a:prstGeom>
            </p:spPr>
          </p:pic>
        </p:grpSp>
        <p:sp>
          <p:nvSpPr>
            <p:cNvPr id="20" name="TextBox 19"/>
            <p:cNvSpPr txBox="1"/>
            <p:nvPr/>
          </p:nvSpPr>
          <p:spPr>
            <a:xfrm>
              <a:off x="5415282" y="1339146"/>
              <a:ext cx="3024336" cy="369332"/>
            </a:xfrm>
            <a:prstGeom prst="rect">
              <a:avLst/>
            </a:prstGeom>
            <a:solidFill>
              <a:srgbClr val="98DFBB">
                <a:alpha val="88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mtClean="0">
                  <a:solidFill>
                    <a:schemeClr val="bg1">
                      <a:lumMod val="50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졸음 운전 위험상황 데이터</a:t>
              </a:r>
              <a:endParaRPr kumimoji="1" lang="ko-KR" altLang="en-US">
                <a:solidFill>
                  <a:schemeClr val="bg1">
                    <a:lumMod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480390" y="4066705"/>
            <a:ext cx="3962152" cy="923330"/>
          </a:xfrm>
          <a:prstGeom prst="rect">
            <a:avLst/>
          </a:prstGeom>
          <a:solidFill>
            <a:srgbClr val="F8B2A3">
              <a:alpha val="6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smtClean="0">
                <a:solidFill>
                  <a:schemeClr val="bg1">
                    <a:lumMod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R</a:t>
            </a:r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을 통해 통계적 검정을 바탕으로 공공데이터들을 사용해서 졸음 운전 위험 상황을 산출한다</a:t>
            </a:r>
            <a:r>
              <a:rPr kumimoji="1" lang="en-US" altLang="ko-KR" dirty="0" smtClean="0">
                <a:solidFill>
                  <a:schemeClr val="bg1">
                    <a:lumMod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kumimoji="1" lang="ko-KR" altLang="en-US" dirty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87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23928" y="2499742"/>
            <a:ext cx="5076056" cy="473576"/>
          </a:xfrm>
        </p:spPr>
        <p:txBody>
          <a:bodyPr/>
          <a:lstStyle/>
          <a:p>
            <a:r>
              <a:rPr lang="ko-KR" altLang="en-US" sz="1400" dirty="0" smtClean="0">
                <a:latin typeface="Nanum Gothic" charset="-127"/>
                <a:ea typeface="Nanum Gothic" charset="-127"/>
                <a:cs typeface="Nanum Gothic" charset="-127"/>
              </a:rPr>
              <a:t>산출된 데이터를 바탕으로 한 동승자 어플 자동 동작 시기 선정</a:t>
            </a:r>
            <a:endParaRPr lang="en-US" altLang="ko-KR" sz="1400" dirty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195736" y="2263195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kumimoji="1" lang="ko-KR" altLang="en-US" sz="3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65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8B2A3"/>
                </a:solidFill>
                <a:latin typeface="Nanum Gothic" charset="-127"/>
                <a:ea typeface="Nanum Gothic" charset="-127"/>
                <a:cs typeface="Nanum Gothic" charset="-127"/>
              </a:rPr>
              <a:t>동승자 어플리케이션 동작 시기 선정법</a:t>
            </a:r>
            <a:endParaRPr lang="ko-KR" altLang="en-US" dirty="0">
              <a:solidFill>
                <a:srgbClr val="F8B2A3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졸음의 특징</a:t>
            </a:r>
            <a:endParaRPr lang="en-US" altLang="ko-KR" dirty="0">
              <a:solidFill>
                <a:srgbClr val="9AD3E9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19622"/>
            <a:ext cx="3619095" cy="23524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8775" y="3921984"/>
            <a:ext cx="3972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한번 졸음 상태에 들어가면</a:t>
            </a:r>
            <a:endParaRPr kumimoji="1"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	</a:t>
            </a: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		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다시 각성하기 힘듦</a:t>
            </a:r>
            <a:endParaRPr kumimoji="1"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5278" b="11024"/>
          <a:stretch/>
        </p:blipFill>
        <p:spPr>
          <a:xfrm>
            <a:off x="5004048" y="1419622"/>
            <a:ext cx="3759370" cy="235241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67436" y="3880915"/>
            <a:ext cx="5073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졸음 상태에 들어가기 전에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미리 </a:t>
            </a:r>
            <a:endParaRPr kumimoji="1"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		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동승자 처럼 말을 걸어주는게 중요</a:t>
            </a:r>
            <a:endParaRPr kumimoji="1"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4322793" y="1986727"/>
            <a:ext cx="432048" cy="936104"/>
          </a:xfrm>
          <a:prstGeom prst="rightArrow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148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8B2A3"/>
                </a:solidFill>
                <a:latin typeface="Nanum Gothic" charset="-127"/>
                <a:ea typeface="Nanum Gothic" charset="-127"/>
                <a:cs typeface="Nanum Gothic" charset="-127"/>
              </a:rPr>
              <a:t>동승자 어플리케이션 동작 시기 선정법</a:t>
            </a:r>
            <a:endParaRPr lang="ko-KR" altLang="en-US" dirty="0">
              <a:solidFill>
                <a:srgbClr val="F8B2A3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solidFill>
                  <a:srgbClr val="9AD3E9"/>
                </a:solidFill>
                <a:latin typeface="Nanum Gothic" charset="-127"/>
                <a:ea typeface="Nanum Gothic" charset="-127"/>
                <a:cs typeface="Nanum Gothic" charset="-127"/>
              </a:rPr>
              <a:t>졸음의 특징</a:t>
            </a:r>
            <a:endParaRPr lang="en-US" altLang="ko-KR" dirty="0">
              <a:solidFill>
                <a:srgbClr val="9AD3E9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3732" y="4199515"/>
            <a:ext cx="3653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자동차 위치를 기반으로</a:t>
            </a:r>
            <a:endParaRPr kumimoji="1"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해당 졸음 위험 상황을 미리 감지</a:t>
            </a:r>
            <a:endParaRPr kumimoji="1"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12892" y="1178192"/>
            <a:ext cx="3485297" cy="2835269"/>
            <a:chOff x="5383291" y="1303820"/>
            <a:chExt cx="3485297" cy="2835269"/>
          </a:xfrm>
        </p:grpSpPr>
        <p:grpSp>
          <p:nvGrpSpPr>
            <p:cNvPr id="12" name="그룹 11"/>
            <p:cNvGrpSpPr/>
            <p:nvPr/>
          </p:nvGrpSpPr>
          <p:grpSpPr>
            <a:xfrm>
              <a:off x="5383291" y="1303820"/>
              <a:ext cx="3485297" cy="2835269"/>
              <a:chOff x="5145171" y="1651255"/>
              <a:chExt cx="3485297" cy="2835269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88329" y="3077291"/>
                <a:ext cx="2342139" cy="1409233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5171" y="2993455"/>
                <a:ext cx="2268447" cy="1276002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4514" y="2091238"/>
                <a:ext cx="2216245" cy="1321436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99045" y="1651255"/>
                <a:ext cx="2180570" cy="1226571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5415282" y="1339146"/>
              <a:ext cx="3024336" cy="369332"/>
            </a:xfrm>
            <a:prstGeom prst="rect">
              <a:avLst/>
            </a:prstGeom>
            <a:solidFill>
              <a:srgbClr val="98DFBB">
                <a:alpha val="88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mtClean="0">
                  <a:solidFill>
                    <a:schemeClr val="bg1">
                      <a:lumMod val="50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졸음 운전 위험상황 데이터</a:t>
              </a:r>
              <a:endParaRPr kumimoji="1" lang="ko-KR" altLang="en-US">
                <a:solidFill>
                  <a:schemeClr val="bg1">
                    <a:lumMod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5" name="왼쪽으로 구부러진 화살표[C] 4"/>
          <p:cNvSpPr/>
          <p:nvPr/>
        </p:nvSpPr>
        <p:spPr>
          <a:xfrm>
            <a:off x="4716016" y="1707654"/>
            <a:ext cx="1368152" cy="2232248"/>
          </a:xfrm>
          <a:prstGeom prst="curvedLeftArrow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13598" y="2176214"/>
            <a:ext cx="2176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졸음 위험 상황에서</a:t>
            </a:r>
            <a:endParaRPr kumimoji="1"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벗어날때까지</a:t>
            </a:r>
            <a:endParaRPr kumimoji="1"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계속해서 동작</a:t>
            </a:r>
            <a:endParaRPr kumimoji="1"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934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2082</TotalTime>
  <Words>468</Words>
  <Application>Microsoft Macintosh PowerPoint</Application>
  <PresentationFormat>화면 슬라이드 쇼(16:9)</PresentationFormat>
  <Paragraphs>120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맑은 고딕</vt:lpstr>
      <vt:lpstr>Arial Unicode MS</vt:lpstr>
      <vt:lpstr>Nanum Gothic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Microsoft Office 사용자</cp:lastModifiedBy>
  <cp:revision>94</cp:revision>
  <dcterms:created xsi:type="dcterms:W3CDTF">2016-12-05T23:26:54Z</dcterms:created>
  <dcterms:modified xsi:type="dcterms:W3CDTF">2018-04-14T17:59:22Z</dcterms:modified>
</cp:coreProperties>
</file>